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56" r:id="rId6"/>
    <p:sldId id="260"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0C66402-0390-496A-8300-828819D1B2D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66402-0390-496A-8300-828819D1B2D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66402-0390-496A-8300-828819D1B2D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66402-0390-496A-8300-828819D1B2D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66402-0390-496A-8300-828819D1B2D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C66402-0390-496A-8300-828819D1B2D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C66402-0390-496A-8300-828819D1B2D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C66402-0390-496A-8300-828819D1B2D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C66402-0390-496A-8300-828819D1B2D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C66402-0390-496A-8300-828819D1B2D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3BF9AE-61AF-4AE6-AE39-0C642193B970}" type="datetimeFigureOut">
              <a:rPr lang="en-US" smtClean="0"/>
              <a:t>7/7/2014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0C66402-0390-496A-8300-828819D1B2D6}"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53BF9AE-61AF-4AE6-AE39-0C642193B970}" type="datetimeFigureOut">
              <a:rPr lang="en-US" smtClean="0"/>
              <a:t>7/7/2014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C66402-0390-496A-8300-828819D1B2D6}"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4" y="0"/>
            <a:ext cx="91694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45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229600" cy="972312"/>
          </a:xfrm>
        </p:spPr>
        <p:txBody>
          <a:bodyPr>
            <a:normAutofit/>
          </a:bodyPr>
          <a:lstStyle/>
          <a:p>
            <a:r>
              <a:rPr lang="en-US" dirty="0" smtClean="0"/>
              <a:t>Major Theological Themes</a:t>
            </a:r>
            <a:endParaRPr lang="en-US" dirty="0"/>
          </a:p>
        </p:txBody>
      </p:sp>
      <p:sp>
        <p:nvSpPr>
          <p:cNvPr id="3" name="Content Placeholder 2"/>
          <p:cNvSpPr>
            <a:spLocks noGrp="1"/>
          </p:cNvSpPr>
          <p:nvPr>
            <p:ph idx="1"/>
          </p:nvPr>
        </p:nvSpPr>
        <p:spPr>
          <a:xfrm>
            <a:off x="228600" y="1600200"/>
            <a:ext cx="8686800" cy="5181600"/>
          </a:xfrm>
        </p:spPr>
        <p:txBody>
          <a:bodyPr>
            <a:normAutofit fontScale="92500" lnSpcReduction="20000"/>
          </a:bodyPr>
          <a:lstStyle/>
          <a:p>
            <a:r>
              <a:rPr lang="en-US" b="1" dirty="0" smtClean="0"/>
              <a:t>All Creation depends on God</a:t>
            </a:r>
          </a:p>
          <a:p>
            <a:pPr lvl="1"/>
            <a:r>
              <a:rPr lang="en-US" dirty="0" smtClean="0"/>
              <a:t>God </a:t>
            </a:r>
            <a:r>
              <a:rPr lang="en-US" i="1" dirty="0" smtClean="0"/>
              <a:t>opposes </a:t>
            </a:r>
            <a:r>
              <a:rPr lang="en-US" i="1" dirty="0"/>
              <a:t>the “proud,” those who rely on their own resources (and/or the gods they have contrived) to work out their own destiny.</a:t>
            </a:r>
            <a:r>
              <a:rPr lang="en-US" dirty="0"/>
              <a:t> </a:t>
            </a:r>
            <a:endParaRPr lang="en-US" dirty="0" smtClean="0"/>
          </a:p>
          <a:p>
            <a:pPr lvl="2"/>
            <a:r>
              <a:rPr lang="en-US" dirty="0" smtClean="0"/>
              <a:t>These </a:t>
            </a:r>
            <a:r>
              <a:rPr lang="en-US" dirty="0"/>
              <a:t>are the ones who ruthlessly wield whatever power they possess to attain worldly wealth, status and security; who are a law to themselves and exploit others as they will. </a:t>
            </a:r>
            <a:endParaRPr lang="en-US" dirty="0" smtClean="0"/>
          </a:p>
          <a:p>
            <a:pPr lvl="1"/>
            <a:r>
              <a:rPr lang="en-US" dirty="0" smtClean="0"/>
              <a:t>In </a:t>
            </a:r>
            <a:r>
              <a:rPr lang="en-US" dirty="0"/>
              <a:t>the Psalter, this kind of “pride” is the root of all evil. </a:t>
            </a:r>
            <a:endParaRPr lang="en-US" dirty="0" smtClean="0"/>
          </a:p>
          <a:p>
            <a:pPr lvl="2"/>
            <a:r>
              <a:rPr lang="en-US" dirty="0" smtClean="0"/>
              <a:t>Those </a:t>
            </a:r>
            <a:r>
              <a:rPr lang="en-US" dirty="0"/>
              <a:t>who embrace it, though they may seem to prosper, will be brought down to death, their final end. </a:t>
            </a:r>
            <a:endParaRPr lang="en-US" dirty="0" smtClean="0"/>
          </a:p>
          <a:p>
            <a:pPr lvl="1"/>
            <a:r>
              <a:rPr lang="en-US" dirty="0" smtClean="0"/>
              <a:t>The </a:t>
            </a:r>
            <a:r>
              <a:rPr lang="en-US" dirty="0"/>
              <a:t>“humble,” the “poor and needy,” those who acknowledge their dependence on the Lord in all things—these are the ones in whom God delights. </a:t>
            </a:r>
            <a:endParaRPr lang="en-US" dirty="0" smtClean="0"/>
          </a:p>
          <a:p>
            <a:pPr lvl="2"/>
            <a:r>
              <a:rPr lang="en-US" dirty="0" smtClean="0"/>
              <a:t>Thus the </a:t>
            </a:r>
            <a:r>
              <a:rPr lang="en-US" dirty="0"/>
              <a:t>“fear of the Lord”—i.e., humble trust in and obedience to the Lord—is the “beginning” of all wisdom (111:10). </a:t>
            </a:r>
            <a:endParaRPr lang="en-US" dirty="0" smtClean="0"/>
          </a:p>
          <a:p>
            <a:pPr lvl="2"/>
            <a:r>
              <a:rPr lang="en-US" dirty="0" smtClean="0"/>
              <a:t>Ultimately</a:t>
            </a:r>
            <a:r>
              <a:rPr lang="en-US" dirty="0"/>
              <a:t>, those who embrace it will inherit the earth. Not even death can hinder their seeing the face of God.</a:t>
            </a:r>
            <a:br>
              <a:rPr lang="en-US" dirty="0"/>
            </a:br>
            <a:endParaRPr lang="en-US" dirty="0"/>
          </a:p>
        </p:txBody>
      </p:sp>
    </p:spTree>
    <p:extLst>
      <p:ext uri="{BB962C8B-B14F-4D97-AF65-F5344CB8AC3E}">
        <p14:creationId xmlns:p14="http://schemas.microsoft.com/office/powerpoint/2010/main" val="390543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Theological Themes</a:t>
            </a:r>
            <a:endParaRPr lang="en-US" dirty="0"/>
          </a:p>
        </p:txBody>
      </p:sp>
      <p:sp>
        <p:nvSpPr>
          <p:cNvPr id="3" name="Content Placeholder 2"/>
          <p:cNvSpPr>
            <a:spLocks noGrp="1"/>
          </p:cNvSpPr>
          <p:nvPr>
            <p:ph idx="1"/>
          </p:nvPr>
        </p:nvSpPr>
        <p:spPr>
          <a:xfrm>
            <a:off x="304800" y="1935480"/>
            <a:ext cx="8382000" cy="4693920"/>
          </a:xfrm>
        </p:spPr>
        <p:txBody>
          <a:bodyPr>
            <a:normAutofit fontScale="85000" lnSpcReduction="20000"/>
          </a:bodyPr>
          <a:lstStyle/>
          <a:p>
            <a:r>
              <a:rPr lang="en-US" b="1" dirty="0" smtClean="0"/>
              <a:t>God is </a:t>
            </a:r>
            <a:r>
              <a:rPr lang="en-US" b="1" i="1" dirty="0" smtClean="0"/>
              <a:t>the </a:t>
            </a:r>
            <a:r>
              <a:rPr lang="en-US" b="1" i="1" dirty="0"/>
              <a:t>ultimate Executor of justice among </a:t>
            </a:r>
            <a:r>
              <a:rPr lang="en-US" b="1" i="1" dirty="0" smtClean="0"/>
              <a:t>humans</a:t>
            </a:r>
          </a:p>
          <a:p>
            <a:pPr lvl="1"/>
            <a:r>
              <a:rPr lang="en-US" b="1" i="1" dirty="0" smtClean="0"/>
              <a:t> </a:t>
            </a:r>
            <a:r>
              <a:rPr lang="en-US" i="1" dirty="0"/>
              <a:t>(to avenge oneself is an act of the “proud”). </a:t>
            </a:r>
            <a:endParaRPr lang="en-US" i="1" dirty="0" smtClean="0"/>
          </a:p>
          <a:p>
            <a:r>
              <a:rPr lang="en-US" dirty="0" smtClean="0"/>
              <a:t>God </a:t>
            </a:r>
            <a:r>
              <a:rPr lang="en-US" dirty="0"/>
              <a:t>is the court of appeal when persons are threatened or wronged—especially when no earthly court that he has established has jurisdiction (as in the case of international conflicts) or is able to judge (as when one is wronged by public slander) or is willing to act (out of fear or corruption). </a:t>
            </a:r>
            <a:endParaRPr lang="en-US" dirty="0" smtClean="0"/>
          </a:p>
          <a:p>
            <a:pPr lvl="1"/>
            <a:r>
              <a:rPr lang="en-US" i="1" dirty="0" smtClean="0"/>
              <a:t>He </a:t>
            </a:r>
            <a:r>
              <a:rPr lang="en-US" i="1" dirty="0"/>
              <a:t>is the mighty and faithful Defender of the defenseless and the wronged.</a:t>
            </a:r>
            <a:r>
              <a:rPr lang="en-US" dirty="0"/>
              <a:t> </a:t>
            </a:r>
            <a:endParaRPr lang="en-US" dirty="0" smtClean="0"/>
          </a:p>
          <a:p>
            <a:pPr lvl="1"/>
            <a:r>
              <a:rPr lang="en-US" dirty="0" smtClean="0"/>
              <a:t>He </a:t>
            </a:r>
            <a:r>
              <a:rPr lang="en-US" dirty="0"/>
              <a:t>knows every deed and the secrets of every heart. There is no escaping his scrutiny. </a:t>
            </a:r>
            <a:endParaRPr lang="en-US" dirty="0" smtClean="0"/>
          </a:p>
          <a:p>
            <a:pPr lvl="1"/>
            <a:r>
              <a:rPr lang="en-US" dirty="0" smtClean="0"/>
              <a:t>No </a:t>
            </a:r>
            <a:r>
              <a:rPr lang="en-US" dirty="0"/>
              <a:t>false testimony will mislead him in judgment. And he hears the pleas brought to him. </a:t>
            </a:r>
            <a:endParaRPr lang="en-US" dirty="0" smtClean="0"/>
          </a:p>
          <a:p>
            <a:pPr lvl="1"/>
            <a:r>
              <a:rPr lang="en-US" dirty="0" smtClean="0"/>
              <a:t>As </a:t>
            </a:r>
            <a:r>
              <a:rPr lang="en-US" dirty="0"/>
              <a:t>the good and faithful Judge, he delivers those who are oppressed or wrongfully attacked and redresses the wrongs committed against </a:t>
            </a:r>
            <a:r>
              <a:rPr lang="en-US" dirty="0" smtClean="0"/>
              <a:t>them</a:t>
            </a:r>
            <a:endParaRPr lang="en-US" dirty="0"/>
          </a:p>
        </p:txBody>
      </p:sp>
    </p:spTree>
    <p:extLst>
      <p:ext uri="{BB962C8B-B14F-4D97-AF65-F5344CB8AC3E}">
        <p14:creationId xmlns:p14="http://schemas.microsoft.com/office/powerpoint/2010/main" val="73172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Theological Themes</a:t>
            </a:r>
            <a:endParaRPr lang="en-US" dirty="0"/>
          </a:p>
        </p:txBody>
      </p:sp>
      <p:sp>
        <p:nvSpPr>
          <p:cNvPr id="3" name="Content Placeholder 2"/>
          <p:cNvSpPr>
            <a:spLocks noGrp="1"/>
          </p:cNvSpPr>
          <p:nvPr>
            <p:ph idx="1"/>
          </p:nvPr>
        </p:nvSpPr>
        <p:spPr>
          <a:xfrm>
            <a:off x="457200" y="1935480"/>
            <a:ext cx="8229600" cy="4770120"/>
          </a:xfrm>
        </p:spPr>
        <p:txBody>
          <a:bodyPr>
            <a:normAutofit fontScale="92500" lnSpcReduction="10000"/>
          </a:bodyPr>
          <a:lstStyle/>
          <a:p>
            <a:r>
              <a:rPr lang="en-US" b="1" dirty="0" smtClean="0"/>
              <a:t>God has chosen Israel </a:t>
            </a:r>
            <a:r>
              <a:rPr lang="en-US" b="1" i="1" dirty="0" smtClean="0"/>
              <a:t>to </a:t>
            </a:r>
            <a:r>
              <a:rPr lang="en-US" b="1" i="1" dirty="0"/>
              <a:t>be his servant people, his “inheritance” among the nations. </a:t>
            </a:r>
            <a:endParaRPr lang="en-US" b="1" i="1" dirty="0" smtClean="0"/>
          </a:p>
          <a:p>
            <a:pPr lvl="1"/>
            <a:r>
              <a:rPr lang="en-US" dirty="0" smtClean="0"/>
              <a:t>He </a:t>
            </a:r>
            <a:r>
              <a:rPr lang="en-US" dirty="0"/>
              <a:t>has delivered them by mighty acts out of the hands of the world powers, he has given them a land of their own (territory that he took from other nations to be his own “inheritance” in the earth), </a:t>
            </a:r>
            <a:r>
              <a:rPr lang="en-US" i="1" dirty="0"/>
              <a:t>and he has united them with himself in covenant as the initial embodiment of his redeemed kingdom.</a:t>
            </a:r>
            <a:r>
              <a:rPr lang="en-US" dirty="0"/>
              <a:t> </a:t>
            </a:r>
            <a:endParaRPr lang="en-US" dirty="0" smtClean="0"/>
          </a:p>
          <a:p>
            <a:pPr lvl="1"/>
            <a:r>
              <a:rPr lang="en-US" i="1" dirty="0" smtClean="0"/>
              <a:t>To Israel he gives his </a:t>
            </a:r>
            <a:r>
              <a:rPr lang="en-US" i="1" dirty="0"/>
              <a:t>word of revelation</a:t>
            </a:r>
            <a:r>
              <a:rPr lang="en-US" dirty="0"/>
              <a:t>, which testified of him, made specific his promises and proclaimed his will</a:t>
            </a:r>
            <a:r>
              <a:rPr lang="en-US" dirty="0" smtClean="0"/>
              <a:t>.</a:t>
            </a:r>
          </a:p>
          <a:p>
            <a:pPr lvl="1"/>
            <a:r>
              <a:rPr lang="en-US" dirty="0" smtClean="0"/>
              <a:t>She </a:t>
            </a:r>
            <a:r>
              <a:rPr lang="en-US" dirty="0"/>
              <a:t>was to trust solely in his protection, hope in his promises, live in accordance with his will and worship him exclusively. </a:t>
            </a:r>
            <a:endParaRPr lang="en-US" dirty="0" smtClean="0"/>
          </a:p>
          <a:p>
            <a:pPr lvl="1"/>
            <a:r>
              <a:rPr lang="en-US" dirty="0" smtClean="0"/>
              <a:t>She </a:t>
            </a:r>
            <a:r>
              <a:rPr lang="en-US" dirty="0"/>
              <a:t>was to sing his praises to the whole world—which in a special sense revealed Israel’s anticipatory role in the evangelization of the nations.</a:t>
            </a:r>
          </a:p>
        </p:txBody>
      </p:sp>
    </p:spTree>
    <p:extLst>
      <p:ext uri="{BB962C8B-B14F-4D97-AF65-F5344CB8AC3E}">
        <p14:creationId xmlns:p14="http://schemas.microsoft.com/office/powerpoint/2010/main" val="56706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Theological Themes</a:t>
            </a:r>
            <a:endParaRPr lang="en-US" dirty="0"/>
          </a:p>
        </p:txBody>
      </p:sp>
      <p:sp>
        <p:nvSpPr>
          <p:cNvPr id="3" name="Content Placeholder 2"/>
          <p:cNvSpPr>
            <a:spLocks noGrp="1"/>
          </p:cNvSpPr>
          <p:nvPr>
            <p:ph idx="1"/>
          </p:nvPr>
        </p:nvSpPr>
        <p:spPr>
          <a:xfrm>
            <a:off x="228600" y="1935480"/>
            <a:ext cx="8458200" cy="4693920"/>
          </a:xfrm>
        </p:spPr>
        <p:txBody>
          <a:bodyPr>
            <a:normAutofit fontScale="92500"/>
          </a:bodyPr>
          <a:lstStyle/>
          <a:p>
            <a:r>
              <a:rPr lang="en-US" b="1" dirty="0" smtClean="0"/>
              <a:t>God chose </a:t>
            </a:r>
            <a:r>
              <a:rPr lang="en-US" b="1" i="1" dirty="0" smtClean="0"/>
              <a:t>David </a:t>
            </a:r>
            <a:r>
              <a:rPr lang="en-US" b="1" i="1" dirty="0"/>
              <a:t>to be his royal representative on earth.</a:t>
            </a:r>
            <a:r>
              <a:rPr lang="en-US" b="1" dirty="0"/>
              <a:t> </a:t>
            </a:r>
            <a:endParaRPr lang="en-US" b="1" dirty="0" smtClean="0"/>
          </a:p>
          <a:p>
            <a:pPr lvl="1"/>
            <a:r>
              <a:rPr lang="en-US" dirty="0" smtClean="0"/>
              <a:t>David </a:t>
            </a:r>
            <a:r>
              <a:rPr lang="en-US" dirty="0"/>
              <a:t>was the Lord’s “servant</a:t>
            </a:r>
            <a:r>
              <a:rPr lang="en-US" dirty="0" smtClean="0"/>
              <a:t>”</a:t>
            </a:r>
          </a:p>
          <a:p>
            <a:pPr lvl="1"/>
            <a:r>
              <a:rPr lang="en-US" dirty="0" smtClean="0"/>
              <a:t>The </a:t>
            </a:r>
            <a:r>
              <a:rPr lang="en-US" dirty="0"/>
              <a:t>Lord himself anointed him and adopted him as his royal “son” to rule in his name. </a:t>
            </a:r>
            <a:endParaRPr lang="en-US" dirty="0" smtClean="0"/>
          </a:p>
          <a:p>
            <a:pPr lvl="1"/>
            <a:r>
              <a:rPr lang="en-US" i="1" dirty="0" smtClean="0"/>
              <a:t>God promised </a:t>
            </a:r>
            <a:r>
              <a:rPr lang="en-US" i="1" dirty="0"/>
              <a:t>to preserve the Davidic dynasty.</a:t>
            </a:r>
            <a:r>
              <a:rPr lang="en-US" dirty="0"/>
              <a:t> </a:t>
            </a:r>
            <a:endParaRPr lang="en-US" dirty="0" smtClean="0"/>
          </a:p>
          <a:p>
            <a:pPr lvl="1"/>
            <a:r>
              <a:rPr lang="en-US" dirty="0" smtClean="0"/>
              <a:t>David was to be more than a warrior </a:t>
            </a:r>
            <a:r>
              <a:rPr lang="en-US" dirty="0"/>
              <a:t>king. </a:t>
            </a:r>
            <a:endParaRPr lang="en-US" dirty="0" smtClean="0"/>
          </a:p>
          <a:p>
            <a:pPr lvl="2"/>
            <a:r>
              <a:rPr lang="en-US" dirty="0" smtClean="0"/>
              <a:t>Endowed </a:t>
            </a:r>
            <a:r>
              <a:rPr lang="en-US" dirty="0"/>
              <a:t>by God to govern his people with godlike righteousness: to deliver the oppressed, defend the defenseless, suppress the wicked, and thus bless the nation with internal peace and prosperity. </a:t>
            </a:r>
            <a:endParaRPr lang="en-US" dirty="0" smtClean="0"/>
          </a:p>
          <a:p>
            <a:pPr lvl="2"/>
            <a:r>
              <a:rPr lang="en-US" dirty="0" smtClean="0"/>
              <a:t>He </a:t>
            </a:r>
            <a:r>
              <a:rPr lang="en-US" dirty="0"/>
              <a:t>was also an intercessor with God in behalf of the nation, the builder and maintainer of the temple (as God’s earthly palace and the nation’s house of prayer) and the foremost voice calling the nation to worship the Lord. </a:t>
            </a:r>
          </a:p>
        </p:txBody>
      </p:sp>
    </p:spTree>
    <p:extLst>
      <p:ext uri="{BB962C8B-B14F-4D97-AF65-F5344CB8AC3E}">
        <p14:creationId xmlns:p14="http://schemas.microsoft.com/office/powerpoint/2010/main" val="345338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US" dirty="0" smtClean="0"/>
              <a:t>Do </a:t>
            </a:r>
            <a:r>
              <a:rPr lang="en-US" dirty="0"/>
              <a:t>the Psalms speak of the Christ?</a:t>
            </a:r>
          </a:p>
        </p:txBody>
      </p:sp>
      <p:sp>
        <p:nvSpPr>
          <p:cNvPr id="3" name="Content Placeholder 2"/>
          <p:cNvSpPr>
            <a:spLocks noGrp="1"/>
          </p:cNvSpPr>
          <p:nvPr>
            <p:ph idx="1"/>
          </p:nvPr>
        </p:nvSpPr>
        <p:spPr>
          <a:xfrm>
            <a:off x="457200" y="1905000"/>
            <a:ext cx="8229600" cy="4419600"/>
          </a:xfrm>
        </p:spPr>
        <p:txBody>
          <a:bodyPr>
            <a:normAutofit fontScale="92500" lnSpcReduction="10000"/>
          </a:bodyPr>
          <a:lstStyle/>
          <a:p>
            <a:r>
              <a:rPr lang="en-US" b="1" dirty="0"/>
              <a:t>Yes, in a variety of ways—but not as the prophets do. </a:t>
            </a:r>
            <a:endParaRPr lang="en-US" b="1" dirty="0" smtClean="0"/>
          </a:p>
          <a:p>
            <a:r>
              <a:rPr lang="en-US" dirty="0" smtClean="0"/>
              <a:t>The </a:t>
            </a:r>
            <a:r>
              <a:rPr lang="en-US" dirty="0"/>
              <a:t>Psalter was never numbered among the “prophetic” books</a:t>
            </a:r>
            <a:r>
              <a:rPr lang="en-US" dirty="0" smtClean="0"/>
              <a:t>.</a:t>
            </a:r>
          </a:p>
          <a:p>
            <a:pPr lvl="1"/>
            <a:r>
              <a:rPr lang="en-US" dirty="0" smtClean="0"/>
              <a:t>The Psalms written much earlier than the Prophets would be seen to reinforce from the past what was hoped for in the future.</a:t>
            </a:r>
          </a:p>
          <a:p>
            <a:pPr lvl="1"/>
            <a:r>
              <a:rPr lang="en-US" dirty="0" smtClean="0"/>
              <a:t>When </a:t>
            </a:r>
            <a:r>
              <a:rPr lang="en-US" dirty="0"/>
              <a:t>the Psalms speak of the king on David’s throne, they speak of the king who is being crowned (as in Ps 2; 72; </a:t>
            </a:r>
            <a:r>
              <a:rPr lang="en-US" dirty="0" smtClean="0"/>
              <a:t>110)</a:t>
            </a:r>
          </a:p>
          <a:p>
            <a:pPr lvl="1"/>
            <a:r>
              <a:rPr lang="en-US" dirty="0" smtClean="0"/>
              <a:t> David is the Lord’s anointed and God will accomplish all through his dynasty.</a:t>
            </a:r>
          </a:p>
          <a:p>
            <a:pPr lvl="1"/>
            <a:r>
              <a:rPr lang="en-US" dirty="0" smtClean="0"/>
              <a:t>So </a:t>
            </a:r>
            <a:r>
              <a:rPr lang="en-US" dirty="0"/>
              <a:t>the NT quotes these psalms as testimonies to Christ, which in their unique way they are. In him they are truly fulfilled.</a:t>
            </a:r>
          </a:p>
          <a:p>
            <a:endParaRPr lang="en-US" dirty="0"/>
          </a:p>
        </p:txBody>
      </p:sp>
    </p:spTree>
    <p:extLst>
      <p:ext uri="{BB962C8B-B14F-4D97-AF65-F5344CB8AC3E}">
        <p14:creationId xmlns:p14="http://schemas.microsoft.com/office/powerpoint/2010/main" val="75858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Psalms Speak of Christ?</a:t>
            </a:r>
            <a:endParaRPr lang="en-US" dirty="0"/>
          </a:p>
        </p:txBody>
      </p:sp>
      <p:sp>
        <p:nvSpPr>
          <p:cNvPr id="3" name="Content Placeholder 2"/>
          <p:cNvSpPr>
            <a:spLocks noGrp="1"/>
          </p:cNvSpPr>
          <p:nvPr>
            <p:ph idx="1"/>
          </p:nvPr>
        </p:nvSpPr>
        <p:spPr>
          <a:xfrm>
            <a:off x="304800" y="1935480"/>
            <a:ext cx="8382000" cy="4617720"/>
          </a:xfrm>
        </p:spPr>
        <p:txBody>
          <a:bodyPr>
            <a:normAutofit fontScale="85000" lnSpcReduction="10000"/>
          </a:bodyPr>
          <a:lstStyle/>
          <a:p>
            <a:r>
              <a:rPr lang="en-US" dirty="0" smtClean="0"/>
              <a:t>The Suffering Servant (s) </a:t>
            </a:r>
          </a:p>
          <a:p>
            <a:pPr lvl="1"/>
            <a:r>
              <a:rPr lang="en-US" dirty="0" smtClean="0"/>
              <a:t>That suffering reaches into the future…even until the end of time to embrace all who are </a:t>
            </a:r>
            <a:r>
              <a:rPr lang="en-US" dirty="0"/>
              <a:t>innocent, not having provoked or wronged their adversaries, and because they are among the “humble” who trust in the Lord—cry out to God in their distress (as in Ps 22; 69</a:t>
            </a:r>
            <a:r>
              <a:rPr lang="en-US" dirty="0" smtClean="0"/>
              <a:t>)</a:t>
            </a:r>
          </a:p>
          <a:p>
            <a:pPr lvl="1"/>
            <a:r>
              <a:rPr lang="en-US" dirty="0" smtClean="0"/>
              <a:t>The Psalms give voice to </a:t>
            </a:r>
            <a:r>
              <a:rPr lang="en-US" dirty="0"/>
              <a:t>the sufferings of God’s servants in a hostile and evil world.</a:t>
            </a:r>
          </a:p>
          <a:p>
            <a:r>
              <a:rPr lang="en-US" dirty="0" smtClean="0"/>
              <a:t>When </a:t>
            </a:r>
            <a:r>
              <a:rPr lang="en-US" dirty="0"/>
              <a:t>Christ came in the flesh, he identified himself with God’s “humble” people in the world. </a:t>
            </a:r>
            <a:endParaRPr lang="en-US" dirty="0" smtClean="0"/>
          </a:p>
          <a:p>
            <a:pPr lvl="1"/>
            <a:r>
              <a:rPr lang="en-US" dirty="0" smtClean="0"/>
              <a:t>He </a:t>
            </a:r>
            <a:r>
              <a:rPr lang="en-US" dirty="0"/>
              <a:t>became for them God’s righteous servant par excellence, and he shared their sufferings at the hands of the wicked. </a:t>
            </a:r>
            <a:endParaRPr lang="en-US" dirty="0" smtClean="0"/>
          </a:p>
          <a:p>
            <a:pPr lvl="1"/>
            <a:r>
              <a:rPr lang="en-US" dirty="0" smtClean="0"/>
              <a:t>Thus </a:t>
            </a:r>
            <a:r>
              <a:rPr lang="en-US" dirty="0"/>
              <a:t>these prayers became his prayers also—uniquely his prayers. In him the suffering and deliverance of which these prayers speak are fulfilled (though they continue to be the prayers also of those who take up their cross and follow him).</a:t>
            </a:r>
          </a:p>
          <a:p>
            <a:endParaRPr lang="en-US" dirty="0"/>
          </a:p>
        </p:txBody>
      </p:sp>
    </p:spTree>
    <p:extLst>
      <p:ext uri="{BB962C8B-B14F-4D97-AF65-F5344CB8AC3E}">
        <p14:creationId xmlns:p14="http://schemas.microsoft.com/office/powerpoint/2010/main" val="115798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352800"/>
            <a:ext cx="47625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Psalms give voice to Israel's the past</a:t>
            </a:r>
          </a:p>
          <a:p>
            <a:pPr lvl="1"/>
            <a:r>
              <a:rPr lang="en-US" dirty="0" smtClean="0"/>
              <a:t>But speak in a present voice</a:t>
            </a:r>
          </a:p>
          <a:p>
            <a:pPr lvl="1"/>
            <a:r>
              <a:rPr lang="en-US" dirty="0" smtClean="0"/>
              <a:t>Thus they become the words of Jesus and of his Church</a:t>
            </a:r>
          </a:p>
          <a:p>
            <a:pPr lvl="1"/>
            <a:endParaRPr lang="en-US" dirty="0"/>
          </a:p>
        </p:txBody>
      </p:sp>
    </p:spTree>
    <p:extLst>
      <p:ext uri="{BB962C8B-B14F-4D97-AF65-F5344CB8AC3E}">
        <p14:creationId xmlns:p14="http://schemas.microsoft.com/office/powerpoint/2010/main" val="395682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352" y="228600"/>
            <a:ext cx="8308848" cy="1447800"/>
          </a:xfrm>
        </p:spPr>
        <p:txBody>
          <a:bodyPr/>
          <a:lstStyle/>
          <a:p>
            <a:r>
              <a:rPr lang="en-US" sz="5400" kern="0" dirty="0">
                <a:solidFill>
                  <a:schemeClr val="tx1"/>
                </a:solidFill>
                <a:latin typeface="Arial"/>
                <a:cs typeface="Arial"/>
              </a:rPr>
              <a:t>The Direction of Intention</a:t>
            </a:r>
            <a:endParaRPr lang="en-US" dirty="0">
              <a:solidFill>
                <a:schemeClr val="tx1"/>
              </a:solidFill>
            </a:endParaRPr>
          </a:p>
        </p:txBody>
      </p:sp>
      <p:sp>
        <p:nvSpPr>
          <p:cNvPr id="2" name="Content Placeholder 1"/>
          <p:cNvSpPr>
            <a:spLocks noGrp="1"/>
          </p:cNvSpPr>
          <p:nvPr>
            <p:ph type="body" idx="1"/>
          </p:nvPr>
        </p:nvSpPr>
        <p:spPr>
          <a:xfrm>
            <a:off x="381000" y="1752600"/>
            <a:ext cx="8458200" cy="4876800"/>
          </a:xfrm>
        </p:spPr>
        <p:txBody>
          <a:bodyPr>
            <a:noAutofit/>
          </a:bodyPr>
          <a:lstStyle/>
          <a:p>
            <a:pPr marL="342900" lvl="0" indent="-342900" algn="ctr" fontAlgn="base">
              <a:spcAft>
                <a:spcPct val="0"/>
              </a:spcAft>
              <a:buClr>
                <a:srgbClr val="FFFFFF"/>
              </a:buClr>
              <a:buSzTx/>
              <a:buNone/>
            </a:pPr>
            <a:r>
              <a:rPr lang="en-US" sz="3600" kern="0" dirty="0">
                <a:effectLst>
                  <a:outerShdw blurRad="38100" dist="38100" sx="1000" sy="1000" algn="tl">
                    <a:srgbClr val="000000"/>
                  </a:outerShdw>
                </a:effectLst>
                <a:latin typeface="Arial"/>
                <a:cs typeface="Arial"/>
              </a:rPr>
              <a:t>My God, give me the grace to perform this action with you</a:t>
            </a:r>
            <a:br>
              <a:rPr lang="en-US" sz="3600" kern="0" dirty="0">
                <a:effectLst>
                  <a:outerShdw blurRad="38100" dist="38100" sx="1000" sy="1000" algn="tl">
                    <a:srgbClr val="000000"/>
                  </a:outerShdw>
                </a:effectLst>
                <a:latin typeface="Arial"/>
                <a:cs typeface="Arial"/>
              </a:rPr>
            </a:br>
            <a:r>
              <a:rPr lang="en-US" sz="3600" kern="0" dirty="0">
                <a:effectLst>
                  <a:outerShdw blurRad="38100" dist="38100" sx="1000" sy="1000" algn="tl">
                    <a:srgbClr val="000000"/>
                  </a:outerShdw>
                </a:effectLst>
                <a:latin typeface="Arial"/>
                <a:cs typeface="Arial"/>
              </a:rPr>
              <a:t>and through love for you.</a:t>
            </a:r>
            <a:br>
              <a:rPr lang="en-US" sz="3600" kern="0" dirty="0">
                <a:effectLst>
                  <a:outerShdw blurRad="38100" dist="38100" sx="1000" sy="1000" algn="tl">
                    <a:srgbClr val="000000"/>
                  </a:outerShdw>
                </a:effectLst>
                <a:latin typeface="Arial"/>
                <a:cs typeface="Arial"/>
              </a:rPr>
            </a:br>
            <a:r>
              <a:rPr lang="en-US" sz="3600" kern="0" dirty="0">
                <a:effectLst>
                  <a:outerShdw blurRad="38100" dist="38100" sx="1000" sy="1000" algn="tl">
                    <a:srgbClr val="000000"/>
                  </a:outerShdw>
                </a:effectLst>
                <a:latin typeface="Arial"/>
                <a:cs typeface="Arial"/>
              </a:rPr>
              <a:t>In advance, I offer to you all the good that I will do and accept</a:t>
            </a:r>
            <a:br>
              <a:rPr lang="en-US" sz="3600" kern="0" dirty="0">
                <a:effectLst>
                  <a:outerShdw blurRad="38100" dist="38100" sx="1000" sy="1000" algn="tl">
                    <a:srgbClr val="000000"/>
                  </a:outerShdw>
                </a:effectLst>
                <a:latin typeface="Arial"/>
                <a:cs typeface="Arial"/>
              </a:rPr>
            </a:br>
            <a:r>
              <a:rPr lang="en-US" sz="3600" kern="0" dirty="0">
                <a:effectLst>
                  <a:outerShdw blurRad="38100" dist="38100" sx="1000" sy="1000" algn="tl">
                    <a:srgbClr val="000000"/>
                  </a:outerShdw>
                </a:effectLst>
                <a:latin typeface="Arial"/>
                <a:cs typeface="Arial"/>
              </a:rPr>
              <a:t>all the difficulty I may meet therein.</a:t>
            </a:r>
            <a:br>
              <a:rPr lang="en-US" sz="3600" kern="0" dirty="0">
                <a:effectLst>
                  <a:outerShdw blurRad="38100" dist="38100" sx="1000" sy="1000" algn="tl">
                    <a:srgbClr val="000000"/>
                  </a:outerShdw>
                </a:effectLst>
                <a:latin typeface="Arial"/>
                <a:cs typeface="Arial"/>
              </a:rPr>
            </a:br>
            <a:r>
              <a:rPr lang="en-US" sz="3600" kern="0" dirty="0">
                <a:latin typeface="Arial"/>
                <a:cs typeface="Arial"/>
              </a:rPr>
              <a:t/>
            </a:r>
            <a:br>
              <a:rPr lang="en-US" sz="3600" kern="0" dirty="0">
                <a:latin typeface="Arial"/>
                <a:cs typeface="Arial"/>
              </a:rPr>
            </a:br>
            <a:r>
              <a:rPr lang="en-US" sz="2800" kern="0" dirty="0" smtClean="0">
                <a:latin typeface="Arial"/>
                <a:cs typeface="Arial"/>
              </a:rPr>
              <a:t>St. </a:t>
            </a:r>
            <a:r>
              <a:rPr lang="en-US" sz="2800" kern="0" smtClean="0">
                <a:latin typeface="Arial"/>
                <a:cs typeface="Arial"/>
              </a:rPr>
              <a:t>Ann, </a:t>
            </a:r>
            <a:r>
              <a:rPr lang="en-US" sz="2800" kern="0" dirty="0">
                <a:latin typeface="Arial"/>
                <a:cs typeface="Arial"/>
              </a:rPr>
              <a:t>Pray for us.</a:t>
            </a:r>
          </a:p>
          <a:p>
            <a:pPr marL="342900" lvl="0" indent="-342900" algn="ctr" fontAlgn="base">
              <a:spcAft>
                <a:spcPct val="0"/>
              </a:spcAft>
              <a:buClr>
                <a:srgbClr val="FFFFFF"/>
              </a:buClr>
              <a:buSzTx/>
              <a:buNone/>
            </a:pPr>
            <a:r>
              <a:rPr lang="en-US" sz="2800" kern="0" dirty="0">
                <a:latin typeface="Arial"/>
                <a:cs typeface="Arial"/>
              </a:rPr>
              <a:t>St. Francis de Sales, Pray for us.</a:t>
            </a:r>
          </a:p>
          <a:p>
            <a:pPr marL="342900" lvl="0" indent="-342900" fontAlgn="base">
              <a:spcAft>
                <a:spcPct val="0"/>
              </a:spcAft>
              <a:buClr>
                <a:srgbClr val="FFFFFF"/>
              </a:buClr>
              <a:buSzTx/>
              <a:buFontTx/>
              <a:buChar char="•"/>
            </a:pPr>
            <a:endParaRPr lang="en-US" sz="3600" kern="0" dirty="0">
              <a:solidFill>
                <a:srgbClr val="002060"/>
              </a:solidFill>
              <a:latin typeface="Arial"/>
              <a:cs typeface="Arial"/>
            </a:endParaRPr>
          </a:p>
          <a:p>
            <a:endParaRPr lang="en-US" sz="3600" dirty="0">
              <a:solidFill>
                <a:srgbClr val="002060"/>
              </a:solidFill>
            </a:endParaRPr>
          </a:p>
        </p:txBody>
      </p:sp>
    </p:spTree>
    <p:extLst>
      <p:ext uri="{BB962C8B-B14F-4D97-AF65-F5344CB8AC3E}">
        <p14:creationId xmlns:p14="http://schemas.microsoft.com/office/powerpoint/2010/main" val="23929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2060"/>
                </a:solidFill>
                <a:latin typeface="+mn-lt"/>
              </a:rPr>
              <a:t>Overview</a:t>
            </a:r>
            <a:endParaRPr lang="en-US" sz="6000" dirty="0">
              <a:solidFill>
                <a:srgbClr val="002060"/>
              </a:solidFill>
              <a:latin typeface="+mn-lt"/>
            </a:endParaRPr>
          </a:p>
        </p:txBody>
      </p:sp>
      <p:sp>
        <p:nvSpPr>
          <p:cNvPr id="3" name="Content Placeholder 2"/>
          <p:cNvSpPr>
            <a:spLocks noGrp="1"/>
          </p:cNvSpPr>
          <p:nvPr>
            <p:ph idx="1"/>
          </p:nvPr>
        </p:nvSpPr>
        <p:spPr>
          <a:xfrm>
            <a:off x="304800" y="1935480"/>
            <a:ext cx="8382000" cy="4693920"/>
          </a:xfrm>
        </p:spPr>
        <p:txBody>
          <a:bodyPr>
            <a:normAutofit/>
          </a:bodyPr>
          <a:lstStyle/>
          <a:p>
            <a:r>
              <a:rPr lang="en-US" sz="2400" dirty="0">
                <a:solidFill>
                  <a:srgbClr val="002060"/>
                </a:solidFill>
              </a:rPr>
              <a:t>June 5: </a:t>
            </a:r>
            <a:r>
              <a:rPr lang="en-US" sz="2400" dirty="0" smtClean="0">
                <a:solidFill>
                  <a:srgbClr val="002060"/>
                </a:solidFill>
              </a:rPr>
              <a:t>	Introduction </a:t>
            </a:r>
            <a:r>
              <a:rPr lang="en-US" sz="2400" dirty="0">
                <a:solidFill>
                  <a:srgbClr val="002060"/>
                </a:solidFill>
              </a:rPr>
              <a:t>to the Book of </a:t>
            </a:r>
            <a:r>
              <a:rPr lang="en-US" sz="2400" dirty="0" smtClean="0">
                <a:solidFill>
                  <a:srgbClr val="002060"/>
                </a:solidFill>
              </a:rPr>
              <a:t>Psalms</a:t>
            </a:r>
            <a:endParaRPr lang="en-US" sz="2400" dirty="0">
              <a:solidFill>
                <a:srgbClr val="002060"/>
              </a:solidFill>
            </a:endParaRPr>
          </a:p>
          <a:p>
            <a:r>
              <a:rPr lang="en-US" sz="2800" dirty="0">
                <a:solidFill>
                  <a:srgbClr val="002060"/>
                </a:solidFill>
              </a:rPr>
              <a:t>June 12: </a:t>
            </a:r>
            <a:r>
              <a:rPr lang="en-US" sz="2800" dirty="0" smtClean="0">
                <a:solidFill>
                  <a:srgbClr val="002060"/>
                </a:solidFill>
              </a:rPr>
              <a:t>	Psalms </a:t>
            </a:r>
            <a:r>
              <a:rPr lang="en-US" sz="2800" dirty="0">
                <a:solidFill>
                  <a:srgbClr val="002060"/>
                </a:solidFill>
              </a:rPr>
              <a:t>of Praise</a:t>
            </a:r>
          </a:p>
          <a:p>
            <a:r>
              <a:rPr lang="en-US" sz="2800" dirty="0">
                <a:solidFill>
                  <a:srgbClr val="002060"/>
                </a:solidFill>
              </a:rPr>
              <a:t>June 19: </a:t>
            </a:r>
            <a:r>
              <a:rPr lang="en-US" sz="2800" dirty="0" smtClean="0">
                <a:solidFill>
                  <a:srgbClr val="002060"/>
                </a:solidFill>
              </a:rPr>
              <a:t>	Psalms </a:t>
            </a:r>
            <a:r>
              <a:rPr lang="en-US" sz="2800" dirty="0">
                <a:solidFill>
                  <a:srgbClr val="002060"/>
                </a:solidFill>
              </a:rPr>
              <a:t>of Lamentation </a:t>
            </a:r>
          </a:p>
          <a:p>
            <a:r>
              <a:rPr lang="en-US" sz="2400" dirty="0">
                <a:solidFill>
                  <a:srgbClr val="002060"/>
                </a:solidFill>
              </a:rPr>
              <a:t>June 26: </a:t>
            </a:r>
            <a:r>
              <a:rPr lang="en-US" sz="2400" dirty="0" smtClean="0">
                <a:solidFill>
                  <a:srgbClr val="002060"/>
                </a:solidFill>
              </a:rPr>
              <a:t>	No </a:t>
            </a:r>
            <a:r>
              <a:rPr lang="en-US" sz="2400" dirty="0">
                <a:solidFill>
                  <a:srgbClr val="002060"/>
                </a:solidFill>
              </a:rPr>
              <a:t>Session</a:t>
            </a:r>
          </a:p>
          <a:p>
            <a:r>
              <a:rPr lang="en-US" sz="2400" dirty="0">
                <a:solidFill>
                  <a:srgbClr val="002060"/>
                </a:solidFill>
              </a:rPr>
              <a:t>July 3: </a:t>
            </a:r>
            <a:r>
              <a:rPr lang="en-US" sz="2400" dirty="0" smtClean="0">
                <a:solidFill>
                  <a:srgbClr val="002060"/>
                </a:solidFill>
              </a:rPr>
              <a:t>	No </a:t>
            </a:r>
            <a:r>
              <a:rPr lang="en-US" sz="2400" dirty="0">
                <a:solidFill>
                  <a:srgbClr val="002060"/>
                </a:solidFill>
              </a:rPr>
              <a:t>Session</a:t>
            </a:r>
          </a:p>
          <a:p>
            <a:r>
              <a:rPr lang="en-US" sz="2400" dirty="0">
                <a:solidFill>
                  <a:schemeClr val="accent1">
                    <a:lumMod val="50000"/>
                  </a:schemeClr>
                </a:solidFill>
              </a:rPr>
              <a:t>July 10: </a:t>
            </a:r>
            <a:r>
              <a:rPr lang="en-US" sz="2400" dirty="0" smtClean="0">
                <a:solidFill>
                  <a:schemeClr val="accent1">
                    <a:lumMod val="50000"/>
                  </a:schemeClr>
                </a:solidFill>
              </a:rPr>
              <a:t>	Psalms </a:t>
            </a:r>
            <a:r>
              <a:rPr lang="en-US" sz="2400" dirty="0">
                <a:solidFill>
                  <a:schemeClr val="accent1">
                    <a:lumMod val="50000"/>
                  </a:schemeClr>
                </a:solidFill>
              </a:rPr>
              <a:t>of </a:t>
            </a:r>
            <a:r>
              <a:rPr lang="en-US" sz="2400" dirty="0" smtClean="0">
                <a:solidFill>
                  <a:schemeClr val="accent1">
                    <a:lumMod val="50000"/>
                  </a:schemeClr>
                </a:solidFill>
              </a:rPr>
              <a:t>Thanksgiving Royal Psalms and  </a:t>
            </a:r>
          </a:p>
          <a:p>
            <a:pPr marL="0" indent="0">
              <a:buNone/>
            </a:pPr>
            <a:r>
              <a:rPr lang="en-US" sz="2400" dirty="0">
                <a:solidFill>
                  <a:schemeClr val="accent1">
                    <a:lumMod val="50000"/>
                  </a:schemeClr>
                </a:solidFill>
              </a:rPr>
              <a:t> </a:t>
            </a:r>
            <a:r>
              <a:rPr lang="en-US" sz="2400" dirty="0" smtClean="0">
                <a:solidFill>
                  <a:schemeClr val="accent1">
                    <a:lumMod val="50000"/>
                  </a:schemeClr>
                </a:solidFill>
              </a:rPr>
              <a:t>                       Psalms of Wisdom</a:t>
            </a:r>
            <a:endParaRPr lang="en-US" sz="2400" dirty="0">
              <a:solidFill>
                <a:schemeClr val="accent1">
                  <a:lumMod val="50000"/>
                </a:schemeClr>
              </a:solidFill>
            </a:endParaRPr>
          </a:p>
          <a:p>
            <a:r>
              <a:rPr lang="en-US" sz="2400" b="1" dirty="0">
                <a:solidFill>
                  <a:srgbClr val="FF0000"/>
                </a:solidFill>
              </a:rPr>
              <a:t>July 17: </a:t>
            </a:r>
            <a:r>
              <a:rPr lang="en-US" sz="2400" b="1" dirty="0" smtClean="0">
                <a:solidFill>
                  <a:srgbClr val="FF0000"/>
                </a:solidFill>
              </a:rPr>
              <a:t>	The </a:t>
            </a:r>
            <a:r>
              <a:rPr lang="en-US" sz="2400" b="1" dirty="0">
                <a:solidFill>
                  <a:srgbClr val="FF0000"/>
                </a:solidFill>
              </a:rPr>
              <a:t>Theology of the Psalms</a:t>
            </a:r>
          </a:p>
          <a:p>
            <a:r>
              <a:rPr lang="en-US" sz="2400" dirty="0">
                <a:solidFill>
                  <a:srgbClr val="002060"/>
                </a:solidFill>
              </a:rPr>
              <a:t>July 24: </a:t>
            </a:r>
            <a:r>
              <a:rPr lang="en-US" sz="2400" dirty="0" smtClean="0">
                <a:solidFill>
                  <a:srgbClr val="002060"/>
                </a:solidFill>
              </a:rPr>
              <a:t>	Learning </a:t>
            </a:r>
            <a:r>
              <a:rPr lang="en-US" sz="2400" dirty="0">
                <a:solidFill>
                  <a:srgbClr val="002060"/>
                </a:solidFill>
              </a:rPr>
              <a:t>to Pray the Psalms </a:t>
            </a:r>
            <a:r>
              <a:rPr lang="en-US" sz="2400" dirty="0" smtClean="0">
                <a:solidFill>
                  <a:srgbClr val="002060"/>
                </a:solidFill>
              </a:rPr>
              <a:t>–</a:t>
            </a:r>
            <a:endParaRPr lang="en-US" sz="2400" dirty="0">
              <a:solidFill>
                <a:srgbClr val="002060"/>
              </a:solidFill>
            </a:endParaRPr>
          </a:p>
          <a:p>
            <a:pPr lvl="6"/>
            <a:r>
              <a:rPr lang="en-US" sz="2400" dirty="0">
                <a:solidFill>
                  <a:srgbClr val="002060"/>
                </a:solidFill>
              </a:rPr>
              <a:t>Liturgy of the Hours</a:t>
            </a:r>
          </a:p>
          <a:p>
            <a:endParaRPr lang="en-US" sz="2400" dirty="0">
              <a:solidFill>
                <a:srgbClr val="002060"/>
              </a:solidFill>
            </a:endParaRPr>
          </a:p>
        </p:txBody>
      </p:sp>
    </p:spTree>
    <p:extLst>
      <p:ext uri="{BB962C8B-B14F-4D97-AF65-F5344CB8AC3E}">
        <p14:creationId xmlns:p14="http://schemas.microsoft.com/office/powerpoint/2010/main" val="274933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Theology of the Psalms</a:t>
            </a:r>
            <a:endParaRPr lang="en-US" dirty="0"/>
          </a:p>
        </p:txBody>
      </p:sp>
      <p:sp>
        <p:nvSpPr>
          <p:cNvPr id="5" name="Content Placeholder 4"/>
          <p:cNvSpPr>
            <a:spLocks noGrp="1"/>
          </p:cNvSpPr>
          <p:nvPr>
            <p:ph idx="1"/>
          </p:nvPr>
        </p:nvSpPr>
        <p:spPr/>
        <p:txBody>
          <a:bodyPr>
            <a:normAutofit/>
          </a:bodyPr>
          <a:lstStyle/>
          <a:p>
            <a:r>
              <a:rPr lang="en-US" dirty="0" smtClean="0"/>
              <a:t>What do we discover about God in the Psalms?</a:t>
            </a:r>
          </a:p>
          <a:p>
            <a:r>
              <a:rPr lang="en-US" b="1" dirty="0"/>
              <a:t>Anthropomorphic Language </a:t>
            </a:r>
          </a:p>
          <a:p>
            <a:r>
              <a:rPr lang="en-US" b="1" dirty="0" smtClean="0"/>
              <a:t>Anthropomorphism</a:t>
            </a:r>
            <a:r>
              <a:rPr lang="en-US" dirty="0" smtClean="0"/>
              <a:t>,  refers </a:t>
            </a:r>
            <a:r>
              <a:rPr lang="en-US" dirty="0"/>
              <a:t>to the representation of God with the </a:t>
            </a:r>
            <a:r>
              <a:rPr lang="en-US" i="1" dirty="0"/>
              <a:t>forms </a:t>
            </a:r>
            <a:r>
              <a:rPr lang="en-US" dirty="0"/>
              <a:t>of humanity (such as an arm or hand). </a:t>
            </a:r>
            <a:r>
              <a:rPr lang="en-US" dirty="0" smtClean="0"/>
              <a:t> </a:t>
            </a:r>
          </a:p>
          <a:p>
            <a:pPr lvl="1"/>
            <a:r>
              <a:rPr lang="en-US" dirty="0" smtClean="0"/>
              <a:t>Example:  Psalm 34</a:t>
            </a:r>
          </a:p>
          <a:p>
            <a:pPr lvl="1"/>
            <a:r>
              <a:rPr lang="en-US" baseline="30000" dirty="0"/>
              <a:t>15 </a:t>
            </a:r>
            <a:r>
              <a:rPr lang="en-US" dirty="0"/>
              <a:t>The eyes of the </a:t>
            </a:r>
            <a:r>
              <a:rPr lang="en-US" cap="small" dirty="0"/>
              <a:t>Lord</a:t>
            </a:r>
            <a:r>
              <a:rPr lang="en-US" dirty="0"/>
              <a:t> are on the righteous,</a:t>
            </a:r>
            <a:br>
              <a:rPr lang="en-US" dirty="0"/>
            </a:br>
            <a:r>
              <a:rPr lang="en-US" dirty="0"/>
              <a:t>    and his ears are attentive to their cry;</a:t>
            </a:r>
            <a:br>
              <a:rPr lang="en-US" dirty="0"/>
            </a:br>
            <a:r>
              <a:rPr lang="en-US" baseline="30000" dirty="0"/>
              <a:t>16 </a:t>
            </a:r>
            <a:r>
              <a:rPr lang="en-US" dirty="0"/>
              <a:t>but the face of the </a:t>
            </a:r>
            <a:r>
              <a:rPr lang="en-US" cap="small" dirty="0"/>
              <a:t>Lord</a:t>
            </a:r>
            <a:r>
              <a:rPr lang="en-US" dirty="0"/>
              <a:t> is against those who do evil,</a:t>
            </a:r>
            <a:br>
              <a:rPr lang="en-US" dirty="0"/>
            </a:br>
            <a:r>
              <a:rPr lang="en-US" dirty="0"/>
              <a:t>    to blot out their name from the earth.</a:t>
            </a:r>
          </a:p>
          <a:p>
            <a:pPr lvl="1"/>
            <a:endParaRPr lang="en-US" dirty="0" smtClean="0"/>
          </a:p>
        </p:txBody>
      </p:sp>
    </p:spTree>
    <p:extLst>
      <p:ext uri="{BB962C8B-B14F-4D97-AF65-F5344CB8AC3E}">
        <p14:creationId xmlns:p14="http://schemas.microsoft.com/office/powerpoint/2010/main" val="361536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Theology of the Psalms</a:t>
            </a:r>
            <a:endParaRPr lang="en-US" dirty="0"/>
          </a:p>
        </p:txBody>
      </p:sp>
      <p:sp>
        <p:nvSpPr>
          <p:cNvPr id="5" name="Content Placeholder 4"/>
          <p:cNvSpPr>
            <a:spLocks noGrp="1"/>
          </p:cNvSpPr>
          <p:nvPr>
            <p:ph idx="1"/>
          </p:nvPr>
        </p:nvSpPr>
        <p:spPr>
          <a:xfrm>
            <a:off x="457200" y="1935480"/>
            <a:ext cx="8458200" cy="4770120"/>
          </a:xfrm>
        </p:spPr>
        <p:txBody>
          <a:bodyPr>
            <a:normAutofit fontScale="92500" lnSpcReduction="10000"/>
          </a:bodyPr>
          <a:lstStyle/>
          <a:p>
            <a:r>
              <a:rPr lang="en-US" b="1" dirty="0" smtClean="0"/>
              <a:t>Anthropopathism</a:t>
            </a:r>
            <a:r>
              <a:rPr lang="en-US" dirty="0" smtClean="0"/>
              <a:t>  </a:t>
            </a:r>
            <a:r>
              <a:rPr lang="en-US" dirty="0"/>
              <a:t>refers to the representation of God with the </a:t>
            </a:r>
            <a:r>
              <a:rPr lang="en-US" i="1" dirty="0"/>
              <a:t>feelings </a:t>
            </a:r>
            <a:r>
              <a:rPr lang="en-US" dirty="0"/>
              <a:t>of humanity. </a:t>
            </a:r>
            <a:endParaRPr lang="en-US" dirty="0" smtClean="0"/>
          </a:p>
          <a:p>
            <a:pPr lvl="1"/>
            <a:r>
              <a:rPr lang="en-US" dirty="0" smtClean="0"/>
              <a:t>Example:  Psalm 5</a:t>
            </a:r>
          </a:p>
          <a:p>
            <a:pPr lvl="1"/>
            <a:r>
              <a:rPr lang="en-US" dirty="0"/>
              <a:t>For you are not a God who is pleased with wickedness;</a:t>
            </a:r>
            <a:br>
              <a:rPr lang="en-US" dirty="0"/>
            </a:br>
            <a:r>
              <a:rPr lang="en-US" dirty="0"/>
              <a:t>    </a:t>
            </a:r>
            <a:r>
              <a:rPr lang="en-US" dirty="0" smtClean="0"/>
              <a:t> with </a:t>
            </a:r>
            <a:r>
              <a:rPr lang="en-US" dirty="0"/>
              <a:t>you, evil people are not welcome.</a:t>
            </a:r>
            <a:br>
              <a:rPr lang="en-US" dirty="0"/>
            </a:br>
            <a:r>
              <a:rPr lang="en-US" baseline="30000" dirty="0"/>
              <a:t>5 </a:t>
            </a:r>
            <a:r>
              <a:rPr lang="en-US" baseline="30000" dirty="0" smtClean="0"/>
              <a:t>     </a:t>
            </a:r>
            <a:r>
              <a:rPr lang="en-US" dirty="0" smtClean="0"/>
              <a:t>The </a:t>
            </a:r>
            <a:r>
              <a:rPr lang="en-US" dirty="0"/>
              <a:t>arrogant cannot stand</a:t>
            </a:r>
            <a:br>
              <a:rPr lang="en-US" dirty="0"/>
            </a:br>
            <a:r>
              <a:rPr lang="en-US" dirty="0"/>
              <a:t>    </a:t>
            </a:r>
            <a:r>
              <a:rPr lang="en-US" dirty="0" smtClean="0"/>
              <a:t>  in </a:t>
            </a:r>
            <a:r>
              <a:rPr lang="en-US" dirty="0"/>
              <a:t>your presence</a:t>
            </a:r>
            <a:r>
              <a:rPr lang="en-US" dirty="0" smtClean="0"/>
              <a:t>. You </a:t>
            </a:r>
            <a:r>
              <a:rPr lang="en-US" dirty="0"/>
              <a:t>hate all who do wrong;</a:t>
            </a:r>
            <a:br>
              <a:rPr lang="en-US" dirty="0"/>
            </a:br>
            <a:r>
              <a:rPr lang="en-US" baseline="30000" dirty="0"/>
              <a:t>6 </a:t>
            </a:r>
            <a:r>
              <a:rPr lang="en-US" dirty="0"/>
              <a:t>    you destroy those who tell lies</a:t>
            </a:r>
            <a:r>
              <a:rPr lang="en-US" dirty="0" smtClean="0"/>
              <a:t>. The </a:t>
            </a:r>
            <a:r>
              <a:rPr lang="en-US" dirty="0"/>
              <a:t>bloodthirsty and </a:t>
            </a:r>
            <a:r>
              <a:rPr lang="en-US" dirty="0" smtClean="0"/>
              <a:t>  </a:t>
            </a:r>
          </a:p>
          <a:p>
            <a:pPr marL="393192" lvl="1" indent="0">
              <a:buNone/>
            </a:pPr>
            <a:r>
              <a:rPr lang="en-US" dirty="0"/>
              <a:t> </a:t>
            </a:r>
            <a:r>
              <a:rPr lang="en-US" dirty="0" smtClean="0"/>
              <a:t>        deceitful you</a:t>
            </a:r>
            <a:r>
              <a:rPr lang="en-US" dirty="0"/>
              <a:t>, </a:t>
            </a:r>
            <a:r>
              <a:rPr lang="en-US" cap="small" dirty="0"/>
              <a:t>Lord</a:t>
            </a:r>
            <a:r>
              <a:rPr lang="en-US" dirty="0"/>
              <a:t>, detest.</a:t>
            </a:r>
            <a:endParaRPr lang="en-US" dirty="0" smtClean="0"/>
          </a:p>
          <a:p>
            <a:r>
              <a:rPr lang="en-US" b="1" dirty="0" smtClean="0"/>
              <a:t>Anthropopraxism</a:t>
            </a:r>
            <a:r>
              <a:rPr lang="en-US" dirty="0" smtClean="0"/>
              <a:t>  </a:t>
            </a:r>
            <a:r>
              <a:rPr lang="en-US" dirty="0"/>
              <a:t>refers to the representation of God </a:t>
            </a:r>
            <a:r>
              <a:rPr lang="en-US" dirty="0" smtClean="0"/>
              <a:t>with </a:t>
            </a:r>
            <a:r>
              <a:rPr lang="en-US" dirty="0"/>
              <a:t>the </a:t>
            </a:r>
            <a:r>
              <a:rPr lang="en-US" i="1" dirty="0"/>
              <a:t>activities </a:t>
            </a:r>
            <a:r>
              <a:rPr lang="en-US" dirty="0"/>
              <a:t>of humanity</a:t>
            </a:r>
            <a:r>
              <a:rPr lang="en-US" dirty="0" smtClean="0"/>
              <a:t>.</a:t>
            </a:r>
          </a:p>
          <a:p>
            <a:pPr lvl="1">
              <a:buClr>
                <a:srgbClr val="0F6FC6"/>
              </a:buClr>
            </a:pPr>
            <a:r>
              <a:rPr lang="en-US" dirty="0"/>
              <a:t> </a:t>
            </a:r>
            <a:r>
              <a:rPr lang="en-US" sz="2100" dirty="0">
                <a:solidFill>
                  <a:prstClr val="black"/>
                </a:solidFill>
              </a:rPr>
              <a:t>Example:  Psalm 37</a:t>
            </a:r>
          </a:p>
          <a:p>
            <a:pPr lvl="1">
              <a:buClr>
                <a:srgbClr val="0F6FC6"/>
              </a:buClr>
            </a:pPr>
            <a:r>
              <a:rPr lang="en-US" sz="2100" baseline="30000" dirty="0">
                <a:solidFill>
                  <a:prstClr val="black"/>
                </a:solidFill>
              </a:rPr>
              <a:t>13 </a:t>
            </a:r>
            <a:r>
              <a:rPr lang="en-US" sz="2100" dirty="0">
                <a:solidFill>
                  <a:prstClr val="black"/>
                </a:solidFill>
              </a:rPr>
              <a:t>but the Lord laughs at the wicked,</a:t>
            </a:r>
            <a:br>
              <a:rPr lang="en-US" sz="2100" dirty="0">
                <a:solidFill>
                  <a:prstClr val="black"/>
                </a:solidFill>
              </a:rPr>
            </a:br>
            <a:r>
              <a:rPr lang="en-US" sz="2100" dirty="0">
                <a:solidFill>
                  <a:prstClr val="black"/>
                </a:solidFill>
              </a:rPr>
              <a:t>    for he knows their day is coming.</a:t>
            </a:r>
          </a:p>
          <a:p>
            <a:endParaRPr lang="en-US" dirty="0"/>
          </a:p>
        </p:txBody>
      </p:sp>
    </p:spTree>
    <p:extLst>
      <p:ext uri="{BB962C8B-B14F-4D97-AF65-F5344CB8AC3E}">
        <p14:creationId xmlns:p14="http://schemas.microsoft.com/office/powerpoint/2010/main" val="294914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dirty="0" smtClean="0"/>
              <a:t>Warning against being too Literal </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r>
              <a:rPr lang="en-US" dirty="0"/>
              <a:t>A number of strange-sometimes heretical-doctrines have emerged among some religious groups as a result of misunderstanding anthropomorphic language. </a:t>
            </a:r>
            <a:endParaRPr lang="en-US" dirty="0" smtClean="0"/>
          </a:p>
          <a:p>
            <a:pPr lvl="1"/>
            <a:r>
              <a:rPr lang="en-US" dirty="0" smtClean="0"/>
              <a:t>For </a:t>
            </a:r>
            <a:r>
              <a:rPr lang="en-US" dirty="0"/>
              <a:t>example, Mormons conclude that God is a physical being because, among other reasons, Moses spoke with God “face to face” </a:t>
            </a:r>
          </a:p>
          <a:p>
            <a:pPr lvl="1"/>
            <a:r>
              <a:rPr lang="en-US" dirty="0" smtClean="0"/>
              <a:t>Misinterpreting </a:t>
            </a:r>
            <a:r>
              <a:rPr lang="en-US" dirty="0"/>
              <a:t>anthropomorphic language can lead one far astray doctrinally.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74293"/>
            <a:ext cx="4419600" cy="228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48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Theology of the Psalms</a:t>
            </a:r>
            <a:endParaRPr lang="en-US" dirty="0"/>
          </a:p>
        </p:txBody>
      </p:sp>
      <p:sp>
        <p:nvSpPr>
          <p:cNvPr id="3" name="Content Placeholder 2"/>
          <p:cNvSpPr>
            <a:spLocks noGrp="1"/>
          </p:cNvSpPr>
          <p:nvPr>
            <p:ph idx="1"/>
          </p:nvPr>
        </p:nvSpPr>
        <p:spPr>
          <a:xfrm>
            <a:off x="4572000" y="2133600"/>
            <a:ext cx="4419600" cy="4190999"/>
          </a:xfrm>
        </p:spPr>
        <p:txBody>
          <a:bodyPr>
            <a:normAutofit fontScale="92500"/>
          </a:bodyPr>
          <a:lstStyle/>
          <a:p>
            <a:r>
              <a:rPr lang="en-US" dirty="0" smtClean="0"/>
              <a:t>The Theology of the Psalms:</a:t>
            </a:r>
          </a:p>
          <a:p>
            <a:r>
              <a:rPr lang="en-US" dirty="0" smtClean="0"/>
              <a:t>IS NOT </a:t>
            </a:r>
            <a:r>
              <a:rPr lang="en-US" dirty="0"/>
              <a:t>abstract or systematic </a:t>
            </a:r>
            <a:endParaRPr lang="en-US" dirty="0" smtClean="0"/>
          </a:p>
          <a:p>
            <a:pPr lvl="1"/>
            <a:r>
              <a:rPr lang="en-US" dirty="0" smtClean="0"/>
              <a:t>Reveals the TRUE nature of God</a:t>
            </a:r>
            <a:endParaRPr lang="en-US" dirty="0"/>
          </a:p>
          <a:p>
            <a:r>
              <a:rPr lang="en-US" dirty="0" smtClean="0"/>
              <a:t>IS doxological</a:t>
            </a:r>
            <a:r>
              <a:rPr lang="en-US" dirty="0"/>
              <a:t>, </a:t>
            </a:r>
            <a:r>
              <a:rPr lang="en-US" dirty="0" smtClean="0"/>
              <a:t>an </a:t>
            </a:r>
            <a:r>
              <a:rPr lang="en-US" dirty="0"/>
              <a:t>e</a:t>
            </a:r>
            <a:r>
              <a:rPr lang="en-US" dirty="0" smtClean="0"/>
              <a:t>xpression of Praise</a:t>
            </a:r>
          </a:p>
          <a:p>
            <a:r>
              <a:rPr lang="en-US" dirty="0" smtClean="0"/>
              <a:t>IS confessional, an expression of belief</a:t>
            </a:r>
          </a:p>
          <a:p>
            <a:r>
              <a:rPr lang="en-US" dirty="0" smtClean="0"/>
              <a:t>IS practical, how we come to know God more fully</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3862699" cy="386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50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Major Theological Themes</a:t>
            </a:r>
            <a:endParaRPr lang="en-US" dirty="0"/>
          </a:p>
        </p:txBody>
      </p:sp>
      <p:sp>
        <p:nvSpPr>
          <p:cNvPr id="3" name="Content Placeholder 2"/>
          <p:cNvSpPr>
            <a:spLocks noGrp="1"/>
          </p:cNvSpPr>
          <p:nvPr>
            <p:ph idx="1"/>
          </p:nvPr>
        </p:nvSpPr>
        <p:spPr/>
        <p:txBody>
          <a:bodyPr>
            <a:normAutofit/>
          </a:bodyPr>
          <a:lstStyle/>
          <a:p>
            <a:r>
              <a:rPr lang="en-US" b="1" dirty="0" smtClean="0"/>
              <a:t>God is the Center of all Life</a:t>
            </a:r>
          </a:p>
          <a:p>
            <a:pPr lvl="1"/>
            <a:r>
              <a:rPr lang="en-US" dirty="0" smtClean="0"/>
              <a:t>The </a:t>
            </a:r>
            <a:r>
              <a:rPr lang="en-US" dirty="0"/>
              <a:t>conviction that the </a:t>
            </a:r>
            <a:r>
              <a:rPr lang="en-US" dirty="0" smtClean="0"/>
              <a:t>center </a:t>
            </a:r>
            <a:r>
              <a:rPr lang="en-US" dirty="0"/>
              <a:t>of life (of right human understanding, trust, hope, service, morality, adoration), but also of history and of the whole creation (heaven and earth), is</a:t>
            </a:r>
            <a:r>
              <a:rPr lang="en-US" i="1" dirty="0"/>
              <a:t> </a:t>
            </a:r>
            <a:r>
              <a:rPr lang="en-US" i="1" dirty="0" smtClean="0"/>
              <a:t>God.</a:t>
            </a:r>
          </a:p>
          <a:p>
            <a:pPr lvl="1"/>
            <a:r>
              <a:rPr lang="en-US" i="1" dirty="0" smtClean="0"/>
              <a:t>Things visible and invisible</a:t>
            </a:r>
          </a:p>
          <a:p>
            <a:pPr lvl="1"/>
            <a:r>
              <a:rPr lang="en-US" dirty="0" smtClean="0"/>
              <a:t>Creates, preserves and robes all things in his Glory</a:t>
            </a:r>
          </a:p>
          <a:p>
            <a:pPr lvl="1"/>
            <a:r>
              <a:rPr lang="en-US" dirty="0" smtClean="0"/>
              <a:t>“</a:t>
            </a:r>
            <a:r>
              <a:rPr lang="en-US" dirty="0"/>
              <a:t>true” identity (no chaos there). </a:t>
            </a:r>
            <a:endParaRPr lang="en-US" dirty="0" smtClean="0"/>
          </a:p>
          <a:p>
            <a:pPr lvl="1"/>
            <a:r>
              <a:rPr lang="en-US" dirty="0" smtClean="0"/>
              <a:t>Psalm 146</a:t>
            </a:r>
          </a:p>
          <a:p>
            <a:pPr lvl="1"/>
            <a:r>
              <a:rPr lang="en-US" b="1" dirty="0" smtClean="0"/>
              <a:t>God is a great, benevolent and Fatherly King</a:t>
            </a:r>
          </a:p>
        </p:txBody>
      </p:sp>
    </p:spTree>
    <p:extLst>
      <p:ext uri="{BB962C8B-B14F-4D97-AF65-F5344CB8AC3E}">
        <p14:creationId xmlns:p14="http://schemas.microsoft.com/office/powerpoint/2010/main" val="347333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Theological Themes</a:t>
            </a:r>
            <a:endParaRPr lang="en-US" dirty="0"/>
          </a:p>
        </p:txBody>
      </p:sp>
      <p:sp>
        <p:nvSpPr>
          <p:cNvPr id="3" name="Content Placeholder 2"/>
          <p:cNvSpPr>
            <a:spLocks noGrp="1"/>
          </p:cNvSpPr>
          <p:nvPr>
            <p:ph idx="1"/>
          </p:nvPr>
        </p:nvSpPr>
        <p:spPr>
          <a:xfrm>
            <a:off x="304800" y="1935480"/>
            <a:ext cx="8382000" cy="4693920"/>
          </a:xfrm>
        </p:spPr>
        <p:txBody>
          <a:bodyPr>
            <a:normAutofit fontScale="92500" lnSpcReduction="10000"/>
          </a:bodyPr>
          <a:lstStyle/>
          <a:p>
            <a:r>
              <a:rPr lang="en-US" b="1" dirty="0" smtClean="0"/>
              <a:t>God holds absolute sovereignty</a:t>
            </a:r>
          </a:p>
          <a:p>
            <a:pPr lvl="1"/>
            <a:r>
              <a:rPr lang="en-US" dirty="0" smtClean="0"/>
              <a:t>God </a:t>
            </a:r>
            <a:r>
              <a:rPr lang="en-US" i="1" dirty="0" smtClean="0"/>
              <a:t>ultimately </a:t>
            </a:r>
            <a:r>
              <a:rPr lang="en-US" i="1" dirty="0"/>
              <a:t>will not tolerate any worldly power that opposes or denies or ignores him.</a:t>
            </a:r>
            <a:r>
              <a:rPr lang="en-US" dirty="0"/>
              <a:t> </a:t>
            </a:r>
            <a:endParaRPr lang="en-US" dirty="0" smtClean="0"/>
          </a:p>
          <a:p>
            <a:pPr lvl="1"/>
            <a:r>
              <a:rPr lang="en-US" dirty="0" smtClean="0"/>
              <a:t>He </a:t>
            </a:r>
            <a:r>
              <a:rPr lang="en-US" dirty="0"/>
              <a:t>will come to rule the nations so that all will be compelled to acknowledge him. </a:t>
            </a:r>
            <a:endParaRPr lang="en-US" dirty="0" smtClean="0"/>
          </a:p>
          <a:p>
            <a:pPr lvl="1"/>
            <a:r>
              <a:rPr lang="en-US" dirty="0" smtClean="0"/>
              <a:t>The Psalmists was not only writing for a particular period of time</a:t>
            </a:r>
          </a:p>
          <a:p>
            <a:pPr lvl="1"/>
            <a:r>
              <a:rPr lang="en-US" dirty="0" smtClean="0"/>
              <a:t>The psalmists presents a long </a:t>
            </a:r>
            <a:r>
              <a:rPr lang="en-US" dirty="0"/>
              <a:t>view of the future</a:t>
            </a:r>
            <a:r>
              <a:rPr lang="en-US" dirty="0" smtClean="0"/>
              <a:t>.</a:t>
            </a:r>
          </a:p>
          <a:p>
            <a:pPr lvl="1"/>
            <a:r>
              <a:rPr lang="en-US" dirty="0" smtClean="0"/>
              <a:t>Because </a:t>
            </a:r>
            <a:r>
              <a:rPr lang="en-US" dirty="0"/>
              <a:t>the Lord is the Great King beyond all challenge</a:t>
            </a:r>
            <a:r>
              <a:rPr lang="en-US" i="1" dirty="0"/>
              <a:t>, his righteous and peaceable kingdom will come, overwhelming all opposition</a:t>
            </a:r>
            <a:r>
              <a:rPr lang="en-US" dirty="0"/>
              <a:t> and purging the creation of all rebellion against his rule—such will be the ultimate outcome of history.</a:t>
            </a:r>
            <a:br>
              <a:rPr lang="en-US" dirty="0"/>
            </a:br>
            <a:endParaRPr lang="en-US" dirty="0"/>
          </a:p>
        </p:txBody>
      </p:sp>
    </p:spTree>
    <p:extLst>
      <p:ext uri="{BB962C8B-B14F-4D97-AF65-F5344CB8AC3E}">
        <p14:creationId xmlns:p14="http://schemas.microsoft.com/office/powerpoint/2010/main" val="817655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TotalTime>
  <Words>1350</Words>
  <Application>Microsoft Office PowerPoint</Application>
  <PresentationFormat>On-screen Show (4:3)</PresentationFormat>
  <Paragraphs>103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PowerPoint Presentation</vt:lpstr>
      <vt:lpstr>The Direction of Intention</vt:lpstr>
      <vt:lpstr>Overview</vt:lpstr>
      <vt:lpstr>Theology of the Psalms</vt:lpstr>
      <vt:lpstr>Theology of the Psalms</vt:lpstr>
      <vt:lpstr>Warning against being too Literal </vt:lpstr>
      <vt:lpstr>Theology of the Psalms</vt:lpstr>
      <vt:lpstr>Major Theological Themes</vt:lpstr>
      <vt:lpstr>Major Theological Themes</vt:lpstr>
      <vt:lpstr>Major Theological Themes</vt:lpstr>
      <vt:lpstr>Major Theological Themes</vt:lpstr>
      <vt:lpstr>Major Theological Themes</vt:lpstr>
      <vt:lpstr>Major Theological Themes</vt:lpstr>
      <vt:lpstr>Do the Psalms speak of the Christ?</vt:lpstr>
      <vt:lpstr>Do the Psalms Speak of Christ?</vt:lpstr>
      <vt:lpstr>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Stephen Shott</cp:lastModifiedBy>
  <cp:revision>11</cp:revision>
  <dcterms:created xsi:type="dcterms:W3CDTF">2013-07-16T16:29:17Z</dcterms:created>
  <dcterms:modified xsi:type="dcterms:W3CDTF">2014-07-07T17:17:28Z</dcterms:modified>
</cp:coreProperties>
</file>